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7" r:id="rId10"/>
    <p:sldId id="268" r:id="rId11"/>
    <p:sldId id="265" r:id="rId12"/>
    <p:sldId id="262" r:id="rId13"/>
    <p:sldId id="274" r:id="rId14"/>
    <p:sldId id="261" r:id="rId15"/>
    <p:sldId id="270" r:id="rId16"/>
    <p:sldId id="266" r:id="rId17"/>
  </p:sldIdLst>
  <p:sldSz cx="24386540" cy="13716000"/>
  <p:notesSz cx="13716000" cy="24386540"/>
  <p:custDataLst>
    <p:tags r:id="rId2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tags" Target="../tags/tag13.xml"/><Relationship Id="rId3" Type="http://schemas.openxmlformats.org/officeDocument/2006/relationships/image" Target="../media/image17.jpeg"/><Relationship Id="rId2" Type="http://schemas.openxmlformats.org/officeDocument/2006/relationships/tags" Target="../tags/tag1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www.zstuca.club" TargetMode="External"/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tags" Target="../tags/tag6.xml"/><Relationship Id="rId4" Type="http://schemas.openxmlformats.org/officeDocument/2006/relationships/image" Target="../media/image10.jpe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9.xml"/><Relationship Id="rId4" Type="http://schemas.openxmlformats.org/officeDocument/2006/relationships/image" Target="../media/image12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tags" Target="../tags/tag11.xml"/><Relationship Id="rId3" Type="http://schemas.openxmlformats.org/officeDocument/2006/relationships/image" Target="../media/image15.jpeg"/><Relationship Id="rId2" Type="http://schemas.openxmlformats.org/officeDocument/2006/relationships/tags" Target="../tags/tag10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2286000" y="6703314"/>
            <a:ext cx="21204936" cy="16550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115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计算机协会</a:t>
            </a:r>
            <a:r>
              <a:rPr lang="zh-CN" altLang="en-US" sz="115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（</a:t>
            </a:r>
            <a:r>
              <a:rPr lang="en-US" altLang="zh-CN" sz="115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ZSTUCA</a:t>
            </a:r>
            <a:r>
              <a:rPr lang="zh-CN" altLang="en-US" sz="115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）</a:t>
            </a:r>
            <a:endParaRPr lang="zh-CN" altLang="en-US" sz="115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0" indent="0" algn="ctr">
              <a:lnSpc>
                <a:spcPts val="9750"/>
              </a:lnSpc>
              <a:buNone/>
            </a:pPr>
            <a:endParaRPr lang="zh-CN" altLang="en-US" sz="115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0" indent="0" algn="ctr">
              <a:lnSpc>
                <a:spcPts val="9750"/>
              </a:lnSpc>
              <a:buNone/>
            </a:pPr>
            <a:r>
              <a:rPr lang="en-US" sz="115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加入活力世界</a:t>
            </a:r>
            <a:endParaRPr lang="en-US" sz="115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 rot="21600000">
            <a:off x="6473952" y="9512808"/>
            <a:ext cx="11969496" cy="649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780"/>
              </a:lnSpc>
              <a:buNone/>
            </a:pPr>
            <a:r>
              <a:rPr lang="en-US" sz="44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主讲人：</a:t>
            </a:r>
            <a:r>
              <a:rPr lang="zh-CN" altLang="en-US" sz="44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丁汉韬</a:t>
            </a:r>
            <a:endParaRPr lang="zh-CN" altLang="en-US" sz="44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</p:txBody>
      </p:sp>
      <p:pic>
        <p:nvPicPr>
          <p:cNvPr id="5" name="图片 1" descr="计协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87630" y="608965"/>
            <a:ext cx="3983990" cy="3983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pic>
        <p:nvPicPr>
          <p:cNvPr id="9" name="图片 9" descr="IMG_056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4840" y="1788795"/>
            <a:ext cx="8079105" cy="10774680"/>
          </a:xfrm>
          <a:prstGeom prst="rect">
            <a:avLst/>
          </a:prstGeom>
        </p:spPr>
      </p:pic>
      <p:pic>
        <p:nvPicPr>
          <p:cNvPr id="5" name="图片 4" descr="IMG_05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20860" y="1788795"/>
            <a:ext cx="14422120" cy="10817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0" y="7542530"/>
            <a:ext cx="6807200" cy="108839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zh-CN" altLang="en-US" sz="6000" dirty="0"/>
              <a:t>加入方式：</a:t>
            </a:r>
            <a:endParaRPr lang="zh-CN" altLang="en-US" sz="6000" dirty="0"/>
          </a:p>
        </p:txBody>
      </p:sp>
      <p:pic>
        <p:nvPicPr>
          <p:cNvPr id="6" name="图片 5" descr="v2-9e5a26bb32ccb2d0afcf79026b2586ea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065" cy="7265035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5791200" y="7727315"/>
            <a:ext cx="9431655" cy="62471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8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QQ</a:t>
            </a:r>
            <a:r>
              <a:rPr lang="zh-CN" sz="8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群号：</a:t>
            </a:r>
            <a:r>
              <a:rPr lang="en-US" sz="8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r>
              <a:rPr lang="en-US" sz="8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438744945</a:t>
            </a:r>
            <a:r>
              <a:rPr lang="en-US" sz="8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sz="8000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en-US" altLang="en-US" sz="8000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8" name="图片 8" descr="_8138a145e13d9c2832d6122eb7565fb0_1069975510_qrcode_16934968179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2875" y="0"/>
            <a:ext cx="7734300" cy="13751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6295" y="2481580"/>
            <a:ext cx="6026785" cy="2472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60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二维码：</a:t>
            </a:r>
            <a:endParaRPr lang="zh-CN" altLang="en-US" sz="6000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sz="6000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2" grpId="0"/>
      <p:bldP spid="102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pic>
        <p:nvPicPr>
          <p:cNvPr id="6" name="图片 5" descr="v2-9e5a26bb32ccb2d0afcf79026b2586ea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065" cy="7265035"/>
          </a:xfrm>
          <a:prstGeom prst="rect">
            <a:avLst/>
          </a:prstGeom>
        </p:spPr>
      </p:pic>
      <p:pic>
        <p:nvPicPr>
          <p:cNvPr id="7" name="图片 6" descr="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6540" y="3341370"/>
            <a:ext cx="5080000" cy="508000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0" y="7265035"/>
            <a:ext cx="10489565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66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计协官网（还在维护</a:t>
            </a:r>
            <a:r>
              <a:rPr lang="en-US" sz="66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ing</a:t>
            </a:r>
            <a:r>
              <a:rPr lang="zh-CN" sz="66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）：</a:t>
            </a:r>
            <a:r>
              <a:rPr lang="en-US" sz="6600" b="1" i="1" u="sng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hlinkClick r:id="rId4"/>
              </a:rPr>
              <a:t>www.zstuca.club</a:t>
            </a:r>
            <a:endParaRPr lang="en-US" altLang="en-US" sz="6600" b="1" i="1" u="sng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hlinkClick r:id="rId4"/>
            </a:endParaRPr>
          </a:p>
        </p:txBody>
      </p:sp>
      <p:pic>
        <p:nvPicPr>
          <p:cNvPr id="8" name="图片 2" descr="6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775" y="5712460"/>
            <a:ext cx="6941185" cy="6845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22435" y="3746500"/>
            <a:ext cx="104895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7200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微信公众号：</a:t>
            </a:r>
            <a:r>
              <a:rPr lang="zh-CN" altLang="en-US" sz="7200" b="1" i="1" u="sng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hlinkClick r:id="rId4"/>
              </a:rPr>
              <a:t>浙理计协</a:t>
            </a:r>
            <a:endParaRPr lang="zh-CN" altLang="en-US" sz="7200" b="1" i="1" u="sng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  <p:bldP spid="9" grpId="0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2286000" y="6960870"/>
            <a:ext cx="21186648" cy="16550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altLang="zh-CN" sz="138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Thank you</a:t>
            </a:r>
            <a:r>
              <a:rPr lang="zh-CN" altLang="en-US" sz="138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！</a:t>
            </a:r>
            <a:endParaRPr lang="zh-CN" altLang="en-US" sz="138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2020824" y="2375916"/>
            <a:ext cx="18946368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115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目录</a:t>
            </a:r>
            <a:endParaRPr lang="en-US" sz="115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 rot="21600000">
            <a:off x="4679442" y="3633851"/>
            <a:ext cx="18159984" cy="89428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r>
              <a:rPr lang="en-US" sz="72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认识计算机协会</a:t>
            </a:r>
            <a:endParaRPr lang="en-US" sz="72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endParaRPr lang="en-US" sz="7200" dirty="0"/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r>
              <a:rPr lang="en-US" sz="72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协会文化介绍</a:t>
            </a:r>
            <a:endParaRPr lang="en-US" sz="72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endParaRPr lang="en-US" sz="7200" dirty="0"/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r>
              <a:rPr lang="zh-CN" altLang="en-US" sz="72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部门</a:t>
            </a:r>
            <a:r>
              <a:rPr lang="en-US" sz="72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介绍</a:t>
            </a:r>
            <a:endParaRPr lang="en-US" sz="72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endParaRPr lang="en-US" sz="7200" dirty="0"/>
          </a:p>
          <a:p>
            <a:pPr marL="342900" indent="-342900" algn="l">
              <a:lnSpc>
                <a:spcPts val="6600"/>
              </a:lnSpc>
              <a:buSzPct val="100000"/>
              <a:buFont typeface="+mj-lt"/>
              <a:buAutoNum type="arabicPeriod"/>
            </a:pPr>
            <a:r>
              <a:rPr lang="en-US" sz="72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加入计算机协会的意义</a:t>
            </a:r>
            <a:endParaRPr lang="en-US" sz="72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indent="0" algn="l">
              <a:lnSpc>
                <a:spcPts val="6600"/>
              </a:lnSpc>
              <a:buSzPct val="100000"/>
              <a:buFont typeface="+mj-lt"/>
              <a:buNone/>
            </a:pPr>
            <a:endParaRPr lang="en-US" sz="72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669290" y="576580"/>
            <a:ext cx="11175365" cy="601345"/>
          </a:xfrm>
          <a:prstGeom prst="rect">
            <a:avLst/>
          </a:prstGeom>
          <a:noFill/>
        </p:spPr>
        <p:txBody>
          <a:bodyPr vert="horz" wrap="square"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6600" dirty="0">
                <a:solidFill>
                  <a:schemeClr val="accent4"/>
                </a:solidFill>
                <a:effectLst/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认识计算机协会</a:t>
            </a:r>
            <a:endParaRPr lang="en-US" sz="6600" dirty="0">
              <a:solidFill>
                <a:schemeClr val="accent4"/>
              </a:solidFill>
              <a:effectLst/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 rot="21600000">
            <a:off x="365125" y="4264025"/>
            <a:ext cx="12536805" cy="588899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indent="457200" algn="l" fontAlgn="auto">
              <a:lnSpc>
                <a:spcPts val="5065"/>
              </a:lnSpc>
              <a:buNone/>
            </a:pPr>
            <a:r>
              <a:rPr lang="en-US" sz="40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   </a:t>
            </a:r>
            <a:r>
              <a:rPr lang="en-US" sz="44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计算机协会（ZSTUCA）创立于 2001 年，是浙江理工大学历史较为悠久的社团之一。一直以来伴随浙理工这所优秀的大学而成长。我们是一个非典型高校的非典型人类聚集体。我们爱Coding也爱Creating，爱 Creating 也爱 </a:t>
            </a:r>
            <a:r>
              <a:rPr lang="en-US" sz="4400" strike="sngStrike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Sleeping</a:t>
            </a:r>
            <a:r>
              <a:rPr lang="en-US" sz="44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。我们秉承开源共享，协作与开发，创意与创造的极客风尚。</a:t>
            </a:r>
            <a:endParaRPr lang="en-US" sz="44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indent="457200" algn="l" fontAlgn="auto">
              <a:lnSpc>
                <a:spcPts val="5065"/>
              </a:lnSpc>
              <a:buNone/>
            </a:pPr>
            <a:r>
              <a:rPr lang="en-US" sz="44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   经过二十几年的发展，协会的服务项目已经取得了非常显著的成就。协会的教学讲座内容涵盖Ps、office等电脑多数应用软件。我们的维修队员们走遍所有教学楼，寝室，上门维修。此外还有每年义务摆摊18次，于我校学生活动中心成立周日维修点，每年社区志愿维修2次。多年以来，零零散散维修了近3500台电脑，解决了近师生近4500人次（该数据仍在上升中）的电脑问题。受到了我校师生的广泛好评。</a:t>
            </a:r>
            <a:endParaRPr lang="en-US" sz="44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902184" y="2606040"/>
            <a:ext cx="8266176" cy="8284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64208" y="1764792"/>
            <a:ext cx="9134856" cy="10195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280392" y="5687568"/>
            <a:ext cx="10451592" cy="39410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65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 rot="21600000">
            <a:off x="11519027" y="9000363"/>
            <a:ext cx="10945368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部门组成：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0" indent="0" algn="l">
              <a:lnSpc>
                <a:spcPts val="6450"/>
              </a:lnSpc>
              <a:buNone/>
            </a:pP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914400" lvl="2" indent="45720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硬件部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914400" lvl="2" indent="45720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软研部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914400" lvl="2" indent="45720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数媒部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914400" lvl="2" indent="45720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网安部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 rot="21600000">
            <a:off x="11513820" y="1899920"/>
            <a:ext cx="12445365" cy="4354830"/>
          </a:xfrm>
          <a:prstGeom prst="rect">
            <a:avLst/>
          </a:prstGeom>
          <a:noFill/>
        </p:spPr>
        <p:txBody>
          <a:bodyPr vert="horz" wrap="square" rtlCol="0" anchor="ctr"/>
          <a:p>
            <a:pPr marL="0" indent="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人员结构：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0" indent="0" algn="l">
              <a:lnSpc>
                <a:spcPts val="6450"/>
              </a:lnSpc>
              <a:buNone/>
            </a:pP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  <a:p>
            <a:pPr marL="914400" lvl="2" indent="457200" algn="l">
              <a:lnSpc>
                <a:spcPts val="6450"/>
              </a:lnSpc>
              <a:buNone/>
            </a:pPr>
            <a:r>
              <a:rPr lang="zh-CN" altLang="en-US" sz="54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会长、副会长、部长、干部、会员</a:t>
            </a:r>
            <a:endParaRPr lang="zh-CN" altLang="en-US" sz="54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 rot="21600000">
            <a:off x="185293" y="137033"/>
            <a:ext cx="10945368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zh-CN" altLang="en-US" sz="5400" dirty="0"/>
              <a:t>主要负责人：</a:t>
            </a:r>
            <a:endParaRPr lang="zh-CN" altLang="en-US" sz="5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628650" y="1224915"/>
            <a:ext cx="8781415" cy="4186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会长</a:t>
            </a:r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/</a:t>
            </a:r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团支书</a:t>
            </a:r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/</a:t>
            </a:r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财务理事：</a:t>
            </a:r>
            <a:endParaRPr lang="zh-CN" sz="7200" b="0">
              <a:solidFill>
                <a:schemeClr val="accent4"/>
              </a:solidFill>
              <a:ea typeface="宋体" panose="02010600030101010101" pitchFamily="2" charset="-122"/>
            </a:endParaRPr>
          </a:p>
          <a:p>
            <a:endParaRPr lang="zh-CN" altLang="en-US" sz="7200" b="0">
              <a:solidFill>
                <a:schemeClr val="accent4"/>
              </a:solidFill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2496165" y="327660"/>
            <a:ext cx="8347075" cy="2360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endParaRPr lang="en-US" sz="21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zh-CN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副会长/网安部部长：</a:t>
            </a:r>
            <a:endParaRPr lang="zh-CN" sz="2100" b="0"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   </a:t>
            </a:r>
            <a:endParaRPr lang="en-US" altLang="en-US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876905" y="2315210"/>
            <a:ext cx="6474460" cy="7903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_a4f7035a7ae66aca0b0f7edfca7c9c97_-1924129635_IMG_20220619_153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536190"/>
            <a:ext cx="9514205" cy="7136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63240" y="10476865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6000" b="1">
                <a:ea typeface="宋体" panose="02010600030101010101" pitchFamily="2" charset="-122"/>
                <a:sym typeface="+mn-ea"/>
              </a:rPr>
              <a:t>江泓臻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8930" y="10384155"/>
            <a:ext cx="107905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sz="4800" b="1">
                <a:ea typeface="宋体" panose="02010600030101010101" pitchFamily="2" charset="-122"/>
                <a:sym typeface="+mn-ea"/>
              </a:rPr>
              <a:t>大脑保持宕机的屑会长偶尔话痨，时常潜水。无敌三分钟热度、贪多嚼不烂选手。</a:t>
            </a:r>
            <a:endParaRPr lang="zh-CN" altLang="en-US" sz="48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01065" y="10476865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ea typeface="宋体" panose="02010600030101010101" pitchFamily="2" charset="-122"/>
                <a:sym typeface="+mn-ea"/>
              </a:rPr>
              <a:t>丁汉韬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860000" y="3688715"/>
            <a:ext cx="1296035" cy="7498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  <a:sym typeface="+mn-ea"/>
              </a:rPr>
              <a:t>大</a:t>
            </a:r>
            <a:endParaRPr lang="zh-CN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  <a:sym typeface="+mn-ea"/>
            </a:endParaRPr>
          </a:p>
          <a:p>
            <a:r>
              <a:rPr lang="en-US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○</a:t>
            </a:r>
            <a:endParaRPr lang="en-US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  <a:sym typeface="+mn-ea"/>
              </a:rPr>
              <a:t>批</a:t>
            </a:r>
            <a:endParaRPr lang="zh-CN" altLang="en-US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 rot="21600000">
            <a:off x="185293" y="137033"/>
            <a:ext cx="10945368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zh-CN" altLang="en-US" sz="5400" dirty="0"/>
              <a:t>主要负责人：</a:t>
            </a:r>
            <a:endParaRPr lang="zh-CN" altLang="en-US" sz="5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628650" y="1224915"/>
            <a:ext cx="8781415" cy="4186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软研部部长：</a:t>
            </a:r>
            <a:endParaRPr lang="zh-CN" sz="7200" b="0">
              <a:solidFill>
                <a:schemeClr val="accent4"/>
              </a:solidFill>
              <a:ea typeface="宋体" panose="02010600030101010101" pitchFamily="2" charset="-122"/>
            </a:endParaRPr>
          </a:p>
          <a:p>
            <a:endParaRPr lang="zh-CN" altLang="en-US" sz="7200" b="0">
              <a:solidFill>
                <a:schemeClr val="accent4"/>
              </a:solidFill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2496165" y="327660"/>
            <a:ext cx="8347075" cy="2360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endParaRPr lang="en-US" sz="21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zh-CN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软研部副部长：</a:t>
            </a:r>
            <a:endParaRPr lang="zh-CN" sz="2100" b="0"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   </a:t>
            </a:r>
            <a:endParaRPr lang="en-US" altLang="en-US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66370" y="2553970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ea typeface="宋体" panose="02010600030101010101" pitchFamily="2" charset="-122"/>
                <a:sym typeface="+mn-ea"/>
              </a:rPr>
              <a:t>吴翔航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6710" y="3951605"/>
            <a:ext cx="532828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sz="4800" b="1">
              <a:ea typeface="宋体" panose="02010600030101010101" pitchFamily="2" charset="-122"/>
              <a:sym typeface="+mn-ea"/>
            </a:endParaRPr>
          </a:p>
          <a:p>
            <a:r>
              <a:rPr lang="en-US" altLang="zh-CN" sz="4800" b="1">
                <a:ea typeface="宋体" panose="02010600030101010101" pitchFamily="2" charset="-122"/>
                <a:sym typeface="+mn-ea"/>
              </a:rPr>
              <a:t>	   </a:t>
            </a:r>
            <a:r>
              <a:rPr lang="zh-CN" sz="4800" b="1">
                <a:ea typeface="宋体" panose="02010600030101010101" pitchFamily="2" charset="-122"/>
                <a:sym typeface="+mn-ea"/>
              </a:rPr>
              <a:t>浙江杭州本地的蒟蒻（巨弱）一枚。是一个很容易对一些事情产生兴趣的人，年少无知时学了下Java，从此掉入了程序设计的大坑。目前是校ACM集训队的很菜的一个正式队员。</a:t>
            </a:r>
            <a:endParaRPr lang="zh-CN" sz="48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01065" y="2553970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ea typeface="宋体" panose="02010600030101010101" pitchFamily="2" charset="-122"/>
                <a:sym typeface="+mn-ea"/>
              </a:rPr>
              <a:t>戴亮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2" name="图片 12" descr="_d7afe7e3b982582ffab1a95e78e857e9_646127296_A99I45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4581525" y="2701290"/>
            <a:ext cx="8863965" cy="5911215"/>
          </a:xfrm>
          <a:prstGeom prst="rect">
            <a:avLst/>
          </a:prstGeom>
        </p:spPr>
      </p:pic>
      <p:pic>
        <p:nvPicPr>
          <p:cNvPr id="3" name="图片 13" descr="_1056560705__9ec80d1d178b42d05e7891536de50976_-351865111_mmexport1693579804913_0_wifi_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523585" y="871855"/>
            <a:ext cx="5347335" cy="951230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12204700" y="4260215"/>
            <a:ext cx="6033770" cy="34201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6700"/>
            <a:r>
              <a:rPr lang="en-US" altLang="zh-CN" sz="4800" b="1">
                <a:ea typeface="宋体" panose="02010600030101010101" pitchFamily="2" charset="-122"/>
              </a:rPr>
              <a:t>       </a:t>
            </a:r>
            <a:r>
              <a:rPr lang="zh-CN" sz="4800" b="1">
                <a:ea typeface="宋体" panose="02010600030101010101" pitchFamily="2" charset="-122"/>
              </a:rPr>
              <a:t>为了不辜负自己日益稀少的秀发而决定刻苦钻研计算机。</a:t>
            </a:r>
            <a:endParaRPr lang="zh-CN" sz="4800" b="1">
              <a:ea typeface="宋体" panose="02010600030101010101" pitchFamily="2" charset="-122"/>
            </a:endParaRPr>
          </a:p>
          <a:p>
            <a:pPr indent="266700"/>
            <a:endParaRPr lang="zh-CN" sz="4800" b="1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6165" y="10628630"/>
            <a:ext cx="104292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266700"/>
            <a:r>
              <a:rPr lang="zh-CN" sz="4800" b="1">
                <a:ea typeface="宋体" panose="02010600030101010101" pitchFamily="2" charset="-122"/>
                <a:sym typeface="+mn-ea"/>
              </a:rPr>
              <a:t>魂类萌新(*≧▽≦*)</a:t>
            </a:r>
            <a:endParaRPr lang="zh-CN" sz="4800" b="1">
              <a:ea typeface="宋体" panose="02010600030101010101" pitchFamily="2" charset="-122"/>
            </a:endParaRPr>
          </a:p>
          <a:p>
            <a:pPr indent="266700"/>
            <a:r>
              <a:rPr lang="zh-CN" sz="4800" b="1">
                <a:ea typeface="宋体" panose="02010600030101010101" pitchFamily="2" charset="-122"/>
                <a:sym typeface="+mn-ea"/>
              </a:rPr>
              <a:t>骑行爱好者─=≡Σ((( つ•̀ω•́)つ</a:t>
            </a:r>
            <a:endParaRPr lang="zh-CN" sz="4800" b="1">
              <a:ea typeface="宋体" panose="02010600030101010101" pitchFamily="2" charset="-122"/>
            </a:endParaRPr>
          </a:p>
          <a:p>
            <a:pPr indent="266700"/>
            <a:r>
              <a:rPr lang="zh-CN" sz="4800" b="1">
                <a:ea typeface="宋体" panose="02010600030101010101" pitchFamily="2" charset="-122"/>
                <a:sym typeface="+mn-ea"/>
              </a:rPr>
              <a:t>绝对不辛苦自己的吃货ヾ(Ő∀Ő)ﾉ</a:t>
            </a:r>
            <a:endParaRPr lang="zh-CN" sz="4800" b="1"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 rot="21600000">
            <a:off x="185293" y="137033"/>
            <a:ext cx="10945368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zh-CN" altLang="en-US" sz="5400" dirty="0"/>
              <a:t>主要负责人：</a:t>
            </a:r>
            <a:endParaRPr lang="zh-CN" altLang="en-US" sz="54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628650" y="1224915"/>
            <a:ext cx="8781415" cy="4186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硬件部部长：</a:t>
            </a:r>
            <a:endParaRPr lang="zh-CN" sz="7200" b="0">
              <a:solidFill>
                <a:schemeClr val="accent4"/>
              </a:solidFill>
              <a:ea typeface="宋体" panose="02010600030101010101" pitchFamily="2" charset="-122"/>
            </a:endParaRPr>
          </a:p>
          <a:p>
            <a:endParaRPr lang="zh-CN" altLang="en-US" sz="7200" b="0">
              <a:solidFill>
                <a:schemeClr val="accent4"/>
              </a:solidFill>
              <a:ea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2496165" y="327660"/>
            <a:ext cx="8347075" cy="2360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66700"/>
            <a:endParaRPr lang="en-US" sz="21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zh-CN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r>
              <a:rPr 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数媒部部长：</a:t>
            </a:r>
            <a:endParaRPr lang="zh-CN" sz="2100" b="0">
              <a:ea typeface="宋体" panose="02010600030101010101" pitchFamily="2" charset="-122"/>
            </a:endParaRPr>
          </a:p>
          <a:p>
            <a:pPr indent="266700"/>
            <a:r>
              <a:rPr lang="en-US" b="1" i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   </a:t>
            </a:r>
            <a:endParaRPr lang="en-US" altLang="en-US" b="1" i="1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66370" y="2687955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ea typeface="宋体" panose="02010600030101010101" pitchFamily="2" charset="-122"/>
                <a:sym typeface="+mn-ea"/>
              </a:rPr>
              <a:t>黄月霞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4091940"/>
            <a:ext cx="55797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sz="5400" b="1">
              <a:ea typeface="宋体" panose="02010600030101010101" pitchFamily="2" charset="-122"/>
              <a:sym typeface="+mn-ea"/>
            </a:endParaRPr>
          </a:p>
          <a:p>
            <a:r>
              <a:rPr lang="en-US" altLang="zh-CN" sz="5400" b="1">
                <a:ea typeface="宋体" panose="02010600030101010101" pitchFamily="2" charset="-122"/>
                <a:sym typeface="+mn-ea"/>
              </a:rPr>
              <a:t>	</a:t>
            </a:r>
            <a:r>
              <a:rPr lang="zh-CN" sz="5400" b="1">
                <a:ea typeface="宋体" panose="02010600030101010101" pitchFamily="2" charset="-122"/>
                <a:sym typeface="+mn-ea"/>
              </a:rPr>
              <a:t>卑微土木人</a:t>
            </a:r>
            <a:endParaRPr lang="zh-CN" sz="5400" b="1">
              <a:ea typeface="宋体" panose="02010600030101010101" pitchFamily="2" charset="-122"/>
              <a:sym typeface="+mn-ea"/>
            </a:endParaRPr>
          </a:p>
          <a:p>
            <a:r>
              <a:rPr lang="zh-CN" sz="5400" b="1">
                <a:ea typeface="宋体" panose="02010600030101010101" pitchFamily="2" charset="-122"/>
                <a:sym typeface="+mn-ea"/>
              </a:rPr>
              <a:t>	OP，穹P</a:t>
            </a:r>
            <a:endParaRPr lang="zh-CN" sz="5400" b="1">
              <a:ea typeface="宋体" panose="02010600030101010101" pitchFamily="2" charset="-122"/>
              <a:sym typeface="+mn-ea"/>
            </a:endParaRPr>
          </a:p>
          <a:p>
            <a:pPr marL="457200" lvl="1" indent="457200"/>
            <a:r>
              <a:rPr lang="zh-CN" sz="5400" b="1">
                <a:ea typeface="宋体" panose="02010600030101010101" pitchFamily="2" charset="-122"/>
                <a:sym typeface="+mn-ea"/>
              </a:rPr>
              <a:t>成分复杂</a:t>
            </a:r>
            <a:endParaRPr lang="zh-CN" sz="5400" b="1">
              <a:ea typeface="宋体" panose="02010600030101010101" pitchFamily="2" charset="-122"/>
              <a:sym typeface="+mn-ea"/>
            </a:endParaRPr>
          </a:p>
          <a:p>
            <a:r>
              <a:rPr lang="zh-CN" sz="5400" b="1">
                <a:ea typeface="宋体" panose="02010600030101010101" pitchFamily="2" charset="-122"/>
                <a:sym typeface="+mn-ea"/>
              </a:rPr>
              <a:t>	究极死肥宅</a:t>
            </a:r>
            <a:endParaRPr lang="zh-CN" sz="5400" b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01065" y="2673985"/>
            <a:ext cx="28968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ea typeface="宋体" panose="02010600030101010101" pitchFamily="2" charset="-122"/>
                <a:sym typeface="+mn-ea"/>
              </a:rPr>
              <a:t>诸彦宇</a:t>
            </a:r>
            <a:endParaRPr lang="zh-CN" altLang="en-US" sz="6000" b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6" name="图片 16" descr="_d53e66a2d77bc13c8a1afd2af494f667_-624771080_IMG_20230902_1127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39155" y="1224915"/>
            <a:ext cx="5917565" cy="9731375"/>
          </a:xfrm>
          <a:prstGeom prst="rect">
            <a:avLst/>
          </a:prstGeom>
        </p:spPr>
      </p:pic>
      <p:pic>
        <p:nvPicPr>
          <p:cNvPr id="15" name="图片 15" descr="t0120cd41873876acd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705965" y="3756025"/>
            <a:ext cx="9448800" cy="651637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14705965" y="10820400"/>
            <a:ext cx="1123569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sz="5400" b="1">
                <a:ea typeface="宋体" panose="02010600030101010101" pitchFamily="2" charset="-122"/>
              </a:rPr>
              <a:t>一位神秘且害羞的美女姐姐，</a:t>
            </a:r>
            <a:endParaRPr lang="zh-CN" sz="5400" b="1">
              <a:ea typeface="宋体" panose="02010600030101010101" pitchFamily="2" charset="-122"/>
            </a:endParaRPr>
          </a:p>
          <a:p>
            <a:pPr indent="266700"/>
            <a:r>
              <a:rPr lang="zh-CN" sz="5400" b="1">
                <a:ea typeface="宋体" panose="02010600030101010101" pitchFamily="2" charset="-122"/>
              </a:rPr>
              <a:t>大家快来计协见见她吧！</a:t>
            </a:r>
            <a:endParaRPr lang="zh-CN" sz="54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2157984"/>
            <a:ext cx="10972800" cy="108813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7200" dirty="0">
                <a:solidFill>
                  <a:srgbClr val="3F3F3F"/>
                </a:solidFill>
                <a:latin typeface="AlibabaPuHuiTi-Medium" pitchFamily="34" charset="0"/>
                <a:ea typeface="AlibabaPuHuiTi-Medium" pitchFamily="34" charset="-122"/>
                <a:cs typeface="AlibabaPuHuiTi-Medium" pitchFamily="34" charset="-120"/>
              </a:rPr>
              <a:t>加入计算机协会的意义</a:t>
            </a:r>
            <a:endParaRPr lang="en-US" sz="7200" dirty="0">
              <a:solidFill>
                <a:srgbClr val="3F3F3F"/>
              </a:solidFill>
              <a:latin typeface="AlibabaPuHuiTi-Medium" pitchFamily="34" charset="0"/>
              <a:ea typeface="AlibabaPuHuiTi-Medium" pitchFamily="34" charset="-122"/>
              <a:cs typeface="AlibabaPuHuiTi-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 rot="21600000">
            <a:off x="1929384" y="5358384"/>
            <a:ext cx="10451592" cy="458114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65"/>
              </a:lnSpc>
              <a:buNone/>
            </a:pPr>
            <a:r>
              <a:rPr lang="en-US" altLang="zh-CN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1.</a:t>
            </a:r>
            <a:r>
              <a:rPr lang="zh-CN" altLang="en-US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锻炼能力</a:t>
            </a: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r>
              <a:rPr lang="en-US" altLang="zh-CN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2.</a:t>
            </a:r>
            <a:r>
              <a:rPr lang="zh-CN" altLang="en-US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培养兴趣</a:t>
            </a: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r>
              <a:rPr lang="en-US" altLang="zh-CN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3.</a:t>
            </a:r>
            <a:r>
              <a:rPr lang="zh-CN" altLang="en-US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学业要求</a:t>
            </a: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r>
              <a:rPr lang="en-US" altLang="zh-CN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4.</a:t>
            </a:r>
            <a:r>
              <a:rPr lang="zh-CN" altLang="en-US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志愿服务</a:t>
            </a: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  <a:p>
            <a:pPr marL="0" indent="0" algn="l">
              <a:lnSpc>
                <a:spcPts val="3865"/>
              </a:lnSpc>
              <a:buNone/>
            </a:pPr>
            <a:r>
              <a:rPr lang="en-US" altLang="zh-CN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5.</a:t>
            </a:r>
            <a:r>
              <a:rPr lang="zh-CN" altLang="en-US" sz="4800" dirty="0">
                <a:solidFill>
                  <a:srgbClr val="3F3F3F"/>
                </a:solidFill>
                <a:latin typeface="AlibabaPuHuiTi-Regular" pitchFamily="34" charset="0"/>
                <a:ea typeface="AlibabaPuHuiTi-Regular" pitchFamily="34" charset="-122"/>
                <a:cs typeface="AlibabaPuHuiTi-Regular" pitchFamily="34" charset="-120"/>
              </a:rPr>
              <a:t>拓展社交</a:t>
            </a:r>
            <a:endParaRPr lang="zh-CN" altLang="en-US" sz="4800" dirty="0">
              <a:solidFill>
                <a:srgbClr val="3F3F3F"/>
              </a:solidFill>
              <a:latin typeface="AlibabaPuHuiTi-Regular" pitchFamily="34" charset="0"/>
              <a:ea typeface="AlibabaPuHuiTi-Regular" pitchFamily="34" charset="-122"/>
              <a:cs typeface="AlibabaPuHuiTi-Regular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902184" y="2606040"/>
            <a:ext cx="8266176" cy="8284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4387048" cy="13716000"/>
          </a:xfrm>
          <a:prstGeom prst="rect">
            <a:avLst/>
          </a:prstGeom>
        </p:spPr>
      </p:pic>
      <p:pic>
        <p:nvPicPr>
          <p:cNvPr id="4" name="图片 3" descr="IMG_05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96520" y="2111375"/>
            <a:ext cx="10871200" cy="8152765"/>
          </a:xfrm>
          <a:prstGeom prst="rect">
            <a:avLst/>
          </a:prstGeom>
        </p:spPr>
      </p:pic>
      <p:pic>
        <p:nvPicPr>
          <p:cNvPr id="10" name="图片 10" descr="IMG_05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8205" y="2082800"/>
            <a:ext cx="10908030" cy="818134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0d4a2ee5-5c02-4e15-bf22-4d0c2cd7cda7"/>
  <p:tag name="COMMONDATA" val="eyJoZGlkIjoiNjEyOTBhZmZmMGQ3N2EyZTBlNWMwODIxNDExY2ViMD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WPS 演示</Application>
  <PresentationFormat>On-screen Show (16:9)</PresentationFormat>
  <Paragraphs>136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AlibabaPuHuiTi-Medium</vt:lpstr>
      <vt:lpstr>Segoe Print</vt:lpstr>
      <vt:lpstr>AlibabaPuHuiTi-Medium</vt:lpstr>
      <vt:lpstr>AlibabaPuHuiTi-Medium</vt:lpstr>
      <vt:lpstr>AlibabaPuHuiTi-Regular</vt:lpstr>
      <vt:lpstr>AlibabaPuHuiTi-Regular</vt:lpstr>
      <vt:lpstr>AlibabaPuHuiTi-Regular</vt:lpstr>
      <vt:lpstr>Calibri</vt:lpstr>
      <vt:lpstr>Times New Roman</vt:lpstr>
      <vt:lpstr>微软雅黑</vt:lpstr>
      <vt:lpstr>Arial Unicode MS</vt:lpstr>
      <vt:lpstr>等线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诗如.</cp:lastModifiedBy>
  <cp:revision>68</cp:revision>
  <dcterms:created xsi:type="dcterms:W3CDTF">2023-09-03T08:20:00Z</dcterms:created>
  <dcterms:modified xsi:type="dcterms:W3CDTF">2023-09-11T08:01:59Z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8450ADAB8F3642EF9A2EBAF2123B5E06_12</vt:lpwstr>
  </property>
  <property fmtid="{D5CDD505-2E9C-101B-9397-08002B2CF9AE}" pid="3" name="KSOProductBuildVer">
    <vt:lpwstr>2052-12.1.0.15374</vt:lpwstr>
  </property>
</Properties>
</file>